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Slides/notesSlide9.xml" ContentType="application/vnd.openxmlformats-officedocument.presentationml.notesSlide+xml"/>
  <Override PartName="/ppt/notesSlides/_rels/notesSlide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3.png" ContentType="image/png"/>
  <Override PartName="/ppt/media/image1.jpeg" ContentType="image/jpe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it-IT" sz="2000" spc="-1" strike="noStrike">
                <a:latin typeface="Arial"/>
              </a:rPr>
              <a:t>Fai clic per modificare il formato delle note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hd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it-IT" sz="1400" spc="-1" strike="noStrike">
                <a:latin typeface="Times New Roman"/>
              </a:rPr>
              <a:t>&lt;intestazione&gt;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dt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sldNum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195C4D5-64AE-4D36-B4A3-7E2C2DEDCD46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rIns="0" tIns="0" bIns="0"/>
          <a:p>
            <a:endParaRPr b="0" lang="it-IT" sz="2000" spc="-1" strike="noStrike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4281480" y="10155240"/>
            <a:ext cx="3275280" cy="53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3de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303480" y="328320"/>
            <a:ext cx="8529840" cy="619488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  <a:effectLst>
            <a:outerShdw dir="5400000" dist="507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417960" y="434160"/>
            <a:ext cx="8304120" cy="548424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100000">
                <a:srgbClr val="a1a1a1"/>
              </a:gs>
            </a:gsLst>
            <a:lin ang="0"/>
          </a:gradFill>
          <a:ln w="9000">
            <a:noFill/>
          </a:ln>
          <a:effectLst>
            <a:outerShdw dir="54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303480" y="328320"/>
            <a:ext cx="8529840" cy="619488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  <a:effectLst>
            <a:outerShdw dir="5400000" dist="507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417960" y="434160"/>
            <a:ext cx="8304120" cy="3106800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fffff"/>
              </a:gs>
              <a:gs pos="100000">
                <a:srgbClr val="a1a1a1"/>
              </a:gs>
            </a:gsLst>
            <a:lin ang="0"/>
          </a:gradFill>
          <a:ln w="9000">
            <a:noFill/>
          </a:ln>
          <a:effectLst>
            <a:outerShdw dir="54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3de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03480" y="328320"/>
            <a:ext cx="8529840" cy="619488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  <a:effectLst>
            <a:outerShdw dir="5400000" dist="507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417960" y="434160"/>
            <a:ext cx="8304120" cy="548424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100000">
                <a:srgbClr val="a1a1a1"/>
              </a:gs>
            </a:gsLst>
            <a:lin ang="0"/>
          </a:gradFill>
          <a:ln w="9000">
            <a:noFill/>
          </a:ln>
          <a:effectLst>
            <a:outerShdw dir="54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3de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 hidden="1"/>
          <p:cNvSpPr/>
          <p:nvPr/>
        </p:nvSpPr>
        <p:spPr>
          <a:xfrm>
            <a:off x="303480" y="328320"/>
            <a:ext cx="8529840" cy="619488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  <a:effectLst>
            <a:outerShdw dir="5400000" dist="507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3" name="CustomShape 2" hidden="1"/>
          <p:cNvSpPr/>
          <p:nvPr/>
        </p:nvSpPr>
        <p:spPr>
          <a:xfrm>
            <a:off x="417960" y="434160"/>
            <a:ext cx="8304120" cy="548424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100000">
                <a:srgbClr val="a1a1a1"/>
              </a:gs>
            </a:gsLst>
            <a:lin ang="0"/>
          </a:gradFill>
          <a:ln w="9000">
            <a:noFill/>
          </a:ln>
          <a:effectLst>
            <a:outerShdw dir="54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4" name="CustomShape 3"/>
          <p:cNvSpPr/>
          <p:nvPr/>
        </p:nvSpPr>
        <p:spPr>
          <a:xfrm>
            <a:off x="303480" y="328320"/>
            <a:ext cx="8529840" cy="619488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  <a:effectLst>
            <a:outerShdw dir="5400000" dist="507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5" name="CustomShape 4"/>
          <p:cNvSpPr/>
          <p:nvPr/>
        </p:nvSpPr>
        <p:spPr>
          <a:xfrm>
            <a:off x="417960" y="434160"/>
            <a:ext cx="8304120" cy="3106800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fffff"/>
              </a:gs>
              <a:gs pos="100000">
                <a:srgbClr val="a1a1a1"/>
              </a:gs>
            </a:gsLst>
            <a:lin ang="0"/>
          </a:gradFill>
          <a:ln w="9000">
            <a:noFill/>
          </a:ln>
          <a:effectLst>
            <a:outerShdw dir="54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6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3de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303480" y="328320"/>
            <a:ext cx="8529840" cy="619488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  <a:effectLst>
            <a:outerShdw dir="5400000" dist="507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25" name="CustomShape 2"/>
          <p:cNvSpPr/>
          <p:nvPr/>
        </p:nvSpPr>
        <p:spPr>
          <a:xfrm>
            <a:off x="417960" y="434160"/>
            <a:ext cx="8304120" cy="548424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100000">
                <a:srgbClr val="a1a1a1"/>
              </a:gs>
            </a:gsLst>
            <a:lin ang="0"/>
          </a:gradFill>
          <a:ln w="9000">
            <a:noFill/>
          </a:ln>
          <a:effectLst>
            <a:outerShdw dir="54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26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mailto:ada.fvg@uilfvg.org" TargetMode="External"/><Relationship Id="rId2" Type="http://schemas.openxmlformats.org/officeDocument/2006/relationships/hyperlink" Target="mailto:ada.fvg@uilfvg.org" TargetMode="External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37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aa55a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720000" y="4578120"/>
            <a:ext cx="7770600" cy="89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0" name="" descr=""/>
          <p:cNvPicPr/>
          <p:nvPr/>
        </p:nvPicPr>
        <p:blipFill>
          <a:blip r:embed="rId1"/>
          <a:stretch/>
        </p:blipFill>
        <p:spPr>
          <a:xfrm>
            <a:off x="1800000" y="15120"/>
            <a:ext cx="5537160" cy="6877080"/>
          </a:xfrm>
          <a:prstGeom prst="rect">
            <a:avLst/>
          </a:prstGeom>
          <a:ln>
            <a:noFill/>
          </a:ln>
        </p:spPr>
      </p:pic>
      <p:pic>
        <p:nvPicPr>
          <p:cNvPr id="171" name="" descr=""/>
          <p:cNvPicPr/>
          <p:nvPr/>
        </p:nvPicPr>
        <p:blipFill>
          <a:blip r:embed="rId2"/>
          <a:stretch/>
        </p:blipFill>
        <p:spPr>
          <a:xfrm>
            <a:off x="1875240" y="82440"/>
            <a:ext cx="1506960" cy="38268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72" name="" descr=""/>
          <p:cNvPicPr/>
          <p:nvPr/>
        </p:nvPicPr>
        <p:blipFill>
          <a:blip r:embed="rId3"/>
          <a:stretch/>
        </p:blipFill>
        <p:spPr>
          <a:xfrm>
            <a:off x="1870920" y="538200"/>
            <a:ext cx="754920" cy="39672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73" name="" descr=""/>
          <p:cNvPicPr/>
          <p:nvPr/>
        </p:nvPicPr>
        <p:blipFill>
          <a:blip r:embed="rId4"/>
          <a:stretch/>
        </p:blipFill>
        <p:spPr>
          <a:xfrm>
            <a:off x="2770920" y="549000"/>
            <a:ext cx="610920" cy="45792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74" name="CustomShape 2"/>
          <p:cNvSpPr/>
          <p:nvPr/>
        </p:nvSpPr>
        <p:spPr>
          <a:xfrm>
            <a:off x="0" y="15120"/>
            <a:ext cx="1799640" cy="6842520"/>
          </a:xfrm>
          <a:prstGeom prst="rect">
            <a:avLst/>
          </a:prstGeom>
          <a:solidFill>
            <a:srgbClr val="aa55a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3"/>
          <p:cNvSpPr/>
          <p:nvPr/>
        </p:nvSpPr>
        <p:spPr>
          <a:xfrm>
            <a:off x="7301520" y="0"/>
            <a:ext cx="1727640" cy="6857640"/>
          </a:xfrm>
          <a:prstGeom prst="rect">
            <a:avLst/>
          </a:prstGeom>
          <a:solidFill>
            <a:srgbClr val="aa55a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720000" y="4578120"/>
            <a:ext cx="7770600" cy="89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7" name="Picture 2" descr=""/>
          <p:cNvPicPr/>
          <p:nvPr/>
        </p:nvPicPr>
        <p:blipFill>
          <a:blip r:embed="rId1"/>
          <a:stretch/>
        </p:blipFill>
        <p:spPr>
          <a:xfrm>
            <a:off x="1437480" y="432360"/>
            <a:ext cx="6480720" cy="2446560"/>
          </a:xfrm>
          <a:prstGeom prst="rect">
            <a:avLst/>
          </a:prstGeom>
          <a:ln w="9360">
            <a:solidFill>
              <a:schemeClr val="tx1"/>
            </a:solidFill>
            <a:miter/>
          </a:ln>
        </p:spPr>
      </p:pic>
      <p:pic>
        <p:nvPicPr>
          <p:cNvPr id="178" name="" descr=""/>
          <p:cNvPicPr/>
          <p:nvPr/>
        </p:nvPicPr>
        <p:blipFill>
          <a:blip r:embed="rId2"/>
          <a:stretch/>
        </p:blipFill>
        <p:spPr>
          <a:xfrm>
            <a:off x="502920" y="4054680"/>
            <a:ext cx="2282400" cy="120024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79" name="" descr=""/>
          <p:cNvPicPr/>
          <p:nvPr/>
        </p:nvPicPr>
        <p:blipFill>
          <a:blip r:embed="rId3"/>
          <a:stretch/>
        </p:blipFill>
        <p:spPr>
          <a:xfrm>
            <a:off x="3670920" y="4054680"/>
            <a:ext cx="2282400" cy="120024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80" name="CustomShape 2"/>
          <p:cNvSpPr/>
          <p:nvPr/>
        </p:nvSpPr>
        <p:spPr>
          <a:xfrm>
            <a:off x="384480" y="5422680"/>
            <a:ext cx="2494440" cy="91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jaVu Sans"/>
              </a:rPr>
              <a:t>ASS.NE VOLONTARIATO</a:t>
            </a:r>
            <a:endParaRPr b="0" lang="it-IT" sz="13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199"/>
              </a:spcAft>
            </a:pP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jaVu Sans"/>
              </a:rPr>
              <a:t> </a:t>
            </a: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jaVu Sans"/>
              </a:rPr>
              <a:t>IL QUADRIFOGLIO ANTEAS - AIELLO DEL FR.</a:t>
            </a:r>
            <a:endParaRPr b="0" lang="it-IT" sz="1300" spc="-1" strike="noStrike">
              <a:latin typeface="Arial"/>
            </a:endParaRPr>
          </a:p>
        </p:txBody>
      </p:sp>
      <p:sp>
        <p:nvSpPr>
          <p:cNvPr id="181" name="CustomShape 3"/>
          <p:cNvSpPr/>
          <p:nvPr/>
        </p:nvSpPr>
        <p:spPr>
          <a:xfrm>
            <a:off x="3670920" y="5441400"/>
            <a:ext cx="2230920" cy="583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cimaWE Rg"/>
              </a:rPr>
              <a:t>COMUNITÀ’ SOLIDALE ANTEAS PROGETTO NONOS -</a:t>
            </a:r>
            <a:r>
              <a:rPr b="0" i="1" lang="it-IT" sz="1300" spc="-1" strike="noStrike">
                <a:solidFill>
                  <a:srgbClr val="222222"/>
                </a:solidFill>
                <a:latin typeface="DejaVu Math TeX Gyre"/>
                <a:ea typeface="DecimaWE Rg"/>
              </a:rPr>
              <a:t> </a:t>
            </a: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cimaWE Rg"/>
              </a:rPr>
              <a:t>CARLINO</a:t>
            </a:r>
            <a:endParaRPr b="0" lang="it-IT" sz="1300" spc="-1" strike="noStrike">
              <a:latin typeface="Arial"/>
            </a:endParaRPr>
          </a:p>
        </p:txBody>
      </p:sp>
      <p:pic>
        <p:nvPicPr>
          <p:cNvPr id="182" name="" descr=""/>
          <p:cNvPicPr/>
          <p:nvPr/>
        </p:nvPicPr>
        <p:blipFill>
          <a:blip r:embed="rId4"/>
          <a:stretch/>
        </p:blipFill>
        <p:spPr>
          <a:xfrm>
            <a:off x="6694920" y="4103280"/>
            <a:ext cx="1870920" cy="140292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83" name="CustomShape 4"/>
          <p:cNvSpPr/>
          <p:nvPr/>
        </p:nvSpPr>
        <p:spPr>
          <a:xfrm>
            <a:off x="6879240" y="5671080"/>
            <a:ext cx="1798920" cy="712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cimaWE Rg"/>
              </a:rPr>
              <a:t>A.P.S. AUSER </a:t>
            </a:r>
            <a:endParaRPr b="0" lang="it-IT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cimaWE Rg"/>
              </a:rPr>
              <a:t>PROVINCIALE </a:t>
            </a:r>
            <a:endParaRPr b="0" lang="it-IT" sz="13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199"/>
              </a:spcAft>
            </a:pPr>
            <a:r>
              <a:rPr b="1" i="1" lang="it-IT" sz="1300" spc="-1" strike="noStrike">
                <a:solidFill>
                  <a:srgbClr val="222222"/>
                </a:solidFill>
                <a:latin typeface="DejaVu Math TeX Gyre"/>
                <a:ea typeface="DecimaWE Rg"/>
              </a:rPr>
              <a:t>DI UDINE</a:t>
            </a:r>
            <a:endParaRPr b="0" lang="it-IT" sz="1300" spc="-1" strike="noStrike">
              <a:latin typeface="Arial"/>
            </a:endParaRPr>
          </a:p>
        </p:txBody>
      </p:sp>
      <p:sp>
        <p:nvSpPr>
          <p:cNvPr id="184" name="CustomShape 5"/>
          <p:cNvSpPr/>
          <p:nvPr/>
        </p:nvSpPr>
        <p:spPr>
          <a:xfrm>
            <a:off x="4104000" y="2519640"/>
            <a:ext cx="890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UDINE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85" name="CustomShape 6"/>
          <p:cNvSpPr/>
          <p:nvPr/>
        </p:nvSpPr>
        <p:spPr>
          <a:xfrm>
            <a:off x="1366920" y="3023280"/>
            <a:ext cx="6550920" cy="25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it-IT" sz="1400" spc="-1" strike="noStrike">
                <a:solidFill>
                  <a:srgbClr val="000000"/>
                </a:solidFill>
                <a:latin typeface="DejaVu Math TeX Gyre"/>
                <a:ea typeface="DejaVu Sans"/>
              </a:rPr>
              <a:t>ASSOCIAZIONE CAPOFILA DEL PROGETTO</a:t>
            </a:r>
            <a:endParaRPr b="0" lang="it-IT" sz="1400" spc="-1" strike="noStrike">
              <a:latin typeface="Arial"/>
            </a:endParaRPr>
          </a:p>
        </p:txBody>
      </p:sp>
      <p:sp>
        <p:nvSpPr>
          <p:cNvPr id="186" name="CustomShape 7"/>
          <p:cNvSpPr/>
          <p:nvPr/>
        </p:nvSpPr>
        <p:spPr>
          <a:xfrm>
            <a:off x="502920" y="3743640"/>
            <a:ext cx="2158920" cy="25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it-IT" sz="1300" spc="-1" strike="noStrike">
                <a:solidFill>
                  <a:srgbClr val="000000"/>
                </a:solidFill>
                <a:latin typeface="DejaVu Math TeX Gyre"/>
                <a:ea typeface="DejaVu Sans"/>
              </a:rPr>
              <a:t>PARTNER</a:t>
            </a:r>
            <a:endParaRPr b="0" lang="it-IT" sz="1300" spc="-1" strike="noStrike">
              <a:latin typeface="Arial"/>
            </a:endParaRPr>
          </a:p>
        </p:txBody>
      </p:sp>
      <p:sp>
        <p:nvSpPr>
          <p:cNvPr id="187" name="CustomShape 8"/>
          <p:cNvSpPr/>
          <p:nvPr/>
        </p:nvSpPr>
        <p:spPr>
          <a:xfrm>
            <a:off x="3670920" y="3740400"/>
            <a:ext cx="2158920" cy="25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it-IT" sz="1300" spc="-1" strike="noStrike">
                <a:solidFill>
                  <a:srgbClr val="000000"/>
                </a:solidFill>
                <a:latin typeface="DejaVu Math TeX Gyre"/>
                <a:ea typeface="DejaVu Sans"/>
              </a:rPr>
              <a:t>PARTNER</a:t>
            </a:r>
            <a:endParaRPr b="0" lang="it-IT" sz="1300" spc="-1" strike="noStrike">
              <a:latin typeface="Arial"/>
            </a:endParaRPr>
          </a:p>
        </p:txBody>
      </p:sp>
      <p:sp>
        <p:nvSpPr>
          <p:cNvPr id="188" name="CustomShape 9"/>
          <p:cNvSpPr/>
          <p:nvPr/>
        </p:nvSpPr>
        <p:spPr>
          <a:xfrm>
            <a:off x="6550920" y="3779280"/>
            <a:ext cx="2158920" cy="25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it-IT" sz="1300" spc="-1" strike="noStrike">
                <a:solidFill>
                  <a:srgbClr val="000000"/>
                </a:solidFill>
                <a:latin typeface="DejaVu Math TeX Gyre"/>
                <a:ea typeface="DejaVu Sans"/>
              </a:rPr>
              <a:t>APPOGGIO ESTERNO</a:t>
            </a:r>
            <a:endParaRPr b="0" lang="it-IT" sz="13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250920" y="-530280"/>
            <a:ext cx="8568360" cy="705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1" lang="it-IT" sz="3600" spc="-1" strike="noStrike">
                <a:solidFill>
                  <a:srgbClr val="17375e"/>
                </a:solidFill>
                <a:latin typeface="Arial"/>
                <a:ea typeface="DejaVu Sans"/>
              </a:rPr>
              <a:t>IL PROGETTO</a:t>
            </a:r>
            <a:endParaRPr b="0" lang="it-IT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300" spc="-1" strike="noStrike">
                <a:solidFill>
                  <a:srgbClr val="17375e"/>
                </a:solidFill>
                <a:latin typeface="Arial"/>
                <a:ea typeface="DejaVu Sans"/>
              </a:rPr>
              <a:t> </a:t>
            </a:r>
            <a:endParaRPr b="0" lang="it-IT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it-IT" sz="2800" spc="-1" strike="noStrike" u="sng">
                <a:solidFill>
                  <a:srgbClr val="ff0000"/>
                </a:solidFill>
                <a:uFillTx/>
                <a:latin typeface="Arial"/>
                <a:ea typeface="DejaVu Sans"/>
              </a:rPr>
              <a:t>"ESSERE DONNA: 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it-IT" sz="2800" spc="-1" strike="noStrike" u="sng">
                <a:solidFill>
                  <a:srgbClr val="ff0000"/>
                </a:solidFill>
                <a:uFillTx/>
                <a:latin typeface="Arial"/>
                <a:ea typeface="DejaVu Sans"/>
              </a:rPr>
              <a:t>EDUCAZIONE AL BENESSERE DEL PERINEO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it-IT" sz="2800" spc="-1" strike="noStrike" u="sng">
                <a:solidFill>
                  <a:srgbClr val="ff0000"/>
                </a:solidFill>
                <a:uFillTx/>
                <a:latin typeface="Arial"/>
                <a:ea typeface="DejaVu Sans"/>
              </a:rPr>
              <a:t> </a:t>
            </a:r>
            <a:r>
              <a:rPr b="1" i="1" lang="it-IT" sz="2800" spc="-1" strike="noStrike" u="sng">
                <a:solidFill>
                  <a:srgbClr val="ff0000"/>
                </a:solidFill>
                <a:uFillTx/>
                <a:latin typeface="Arial"/>
                <a:ea typeface="DejaVu Sans"/>
              </a:rPr>
              <a:t>E DEL SE’ "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17375e"/>
                </a:solidFill>
                <a:latin typeface="Arial"/>
                <a:ea typeface="DejaVu Sans"/>
              </a:rPr>
              <a:t>E’ STATO PRESENTATO GRAZIE AL PARTENARIATO </a:t>
            </a:r>
            <a:endParaRPr b="0" lang="it-IT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17375e"/>
                </a:solidFill>
                <a:latin typeface="Arial"/>
                <a:ea typeface="DejaVu Sans"/>
              </a:rPr>
              <a:t>E L’ATTIVA PARTECIPAZIONE DEI COMUNI DI : </a:t>
            </a:r>
            <a:endParaRPr b="0" lang="it-IT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PALMANOVA                          GONARS</a:t>
            </a:r>
            <a:endParaRPr b="0" lang="it-IT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    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SANTA MARIA LA LONGA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     AIELLO DEL FRIULI</a:t>
            </a:r>
            <a:endParaRPr b="0" lang="it-IT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 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   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   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CARLINO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	</a:t>
            </a:r>
            <a:r>
              <a:rPr b="1" lang="it-IT" sz="2400" spc="-1" strike="noStrike">
                <a:solidFill>
                  <a:srgbClr val="17375e"/>
                </a:solidFill>
                <a:latin typeface="Arial"/>
                <a:ea typeface="DejaVu Sans"/>
              </a:rPr>
              <a:t>       PALAZZOLO DELLO STELLA</a:t>
            </a:r>
            <a:endParaRPr b="0" lang="it-IT" sz="24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220320" y="431280"/>
            <a:ext cx="8274600" cy="525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L’opportunità di presentare progetti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 </a:t>
            </a: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in comune, è stata evidenziata già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nella sala dov’è stato sottoscritto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 </a:t>
            </a: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il protocollo d’intesa con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Arial"/>
              </a:rPr>
              <a:t>ANCI FVG, FEDERSANITA'ANCI FVG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200" spc="-1" strike="noStrike">
                <a:solidFill>
                  <a:srgbClr val="005392"/>
                </a:solidFill>
                <a:latin typeface="Arial"/>
                <a:ea typeface="Arial"/>
              </a:rPr>
              <a:t>E</a:t>
            </a:r>
            <a:endParaRPr b="0" lang="it-IT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Arial"/>
              </a:rPr>
              <a:t>AUSER – ANTEAS – ADA FVG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lo scorso 14 dicembre 2016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71136"/>
                </a:solidFill>
                <a:latin typeface="Arial"/>
                <a:ea typeface="Arial"/>
              </a:rPr>
              <a:t>“</a:t>
            </a:r>
            <a:r>
              <a:rPr b="1" lang="it-IT" sz="3200" spc="-1" strike="noStrike">
                <a:solidFill>
                  <a:srgbClr val="071136"/>
                </a:solidFill>
                <a:latin typeface="Arial"/>
                <a:ea typeface="Arial"/>
              </a:rPr>
              <a:t>L’INVECCHIAMENTO ATTIVO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71136"/>
                </a:solidFill>
                <a:latin typeface="Arial"/>
                <a:ea typeface="Arial"/>
              </a:rPr>
              <a:t>E LE SINERGIE TRA GENERAZIONI”</a:t>
            </a:r>
            <a:r>
              <a:rPr b="1" lang="it-IT" sz="3200" spc="-1" strike="noStrike">
                <a:solidFill>
                  <a:srgbClr val="071136"/>
                </a:solidFill>
                <a:latin typeface="Arial"/>
                <a:ea typeface="Times New Roman"/>
              </a:rPr>
              <a:t> </a:t>
            </a:r>
            <a:endParaRPr b="0" lang="it-IT" sz="32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574920" y="-180000"/>
            <a:ext cx="8134920" cy="691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b">
            <a:normAutofit/>
          </a:bodyPr>
          <a:p>
            <a:pPr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it-IT" sz="2400" spc="-1" strike="noStrike" u="sng">
                <a:solidFill>
                  <a:srgbClr val="ff0000"/>
                </a:solidFill>
                <a:uFillTx/>
                <a:latin typeface="Arial"/>
                <a:ea typeface="DejaVu Sans"/>
              </a:rPr>
              <a:t>"ESSERE DONNA: 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it-IT" sz="2400" spc="-1" strike="noStrike" u="sng">
                <a:solidFill>
                  <a:srgbClr val="ff0000"/>
                </a:solidFill>
                <a:uFillTx/>
                <a:latin typeface="Arial"/>
                <a:ea typeface="DejaVu Sans"/>
              </a:rPr>
              <a:t>EDUCAZIONE AL BENESSERE DEL PERINEO E DEL SE’ "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Il contenuto progettuale è stato elaborato e proposto da due giovani professioniste: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 </a:t>
            </a: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l’ostetrica Roberta Volpe,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la psicologa Novella Cantarutti Buiani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che, nell’ambio delle rispettive  professioni, hanno saputo cogliere l’esigenza delle donne di essere informate su come rendere ottimali alcune funzioni di una zona preziosa quanto delicata e sulle possibilità di recupero, in caso di insorgenza di problematiche.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392"/>
                </a:solidFill>
                <a:latin typeface="Arial"/>
                <a:ea typeface="Times New Roman"/>
              </a:rPr>
              <a:t>  </a:t>
            </a:r>
            <a:r>
              <a:rPr b="1" lang="it-IT" sz="3200" spc="-1" strike="noStrike">
                <a:solidFill>
                  <a:srgbClr val="071136"/>
                </a:solidFill>
                <a:latin typeface="Arial"/>
                <a:ea typeface="Times New Roman"/>
              </a:rPr>
              <a:t> </a:t>
            </a:r>
            <a:endParaRPr b="0" lang="it-IT" sz="32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360000" y="72000"/>
            <a:ext cx="8228880" cy="640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Oggi a presentare il progetto, e poi  a seguirlo, assieme alla psicologa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Novella Cantarutti Buiani ci sarà un’altra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giovane e brava collaboratrice: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l’ostetrica Irene Simioni.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La gestazione del progetto, infatti,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 </a:t>
            </a: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è durata tanto quanto quella di Roberta che lo scorso mese è diventata mamma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di Mattia e per un po' ci seguirà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 </a:t>
            </a:r>
            <a:r>
              <a:rPr b="1" lang="it-IT" sz="3200" spc="-1" strike="noStrike">
                <a:solidFill>
                  <a:srgbClr val="1c3687"/>
                </a:solidFill>
                <a:latin typeface="Arial"/>
              </a:rPr>
              <a:t>solo dall’esterno.</a:t>
            </a:r>
            <a:endParaRPr b="0" lang="it-IT" sz="32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51720" y="360000"/>
            <a:ext cx="8182440" cy="63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/>
          <a:p>
            <a:pPr marL="265320" algn="ctr">
              <a:lnSpc>
                <a:spcPct val="100000"/>
              </a:lnSpc>
              <a:spcBef>
                <a:spcPts val="269"/>
              </a:spcBef>
              <a:spcAft>
                <a:spcPts val="1199"/>
              </a:spcAft>
            </a:pPr>
            <a:endParaRPr b="0" lang="it-IT" sz="1800" spc="-1" strike="noStrike">
              <a:latin typeface="Arial"/>
            </a:endParaRPr>
          </a:p>
          <a:p>
            <a:pPr marL="265320"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99d"/>
                </a:solidFill>
                <a:latin typeface="Arial"/>
                <a:ea typeface="Times New Roman"/>
              </a:rPr>
              <a:t>Il progetto è stato condiviso fin dalla sua nascita dall’A.A.S. n. 2 “Bassa friulana – Isontino” in particolare col fisioterapista</a:t>
            </a:r>
            <a:endParaRPr b="0" lang="it-IT" sz="3200" spc="-1" strike="noStrike">
              <a:latin typeface="Arial"/>
            </a:endParaRPr>
          </a:p>
          <a:p>
            <a:pPr marL="265320"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99d"/>
                </a:solidFill>
                <a:latin typeface="Arial"/>
                <a:ea typeface="Times New Roman"/>
              </a:rPr>
              <a:t>dott. Renato Bolzon </a:t>
            </a:r>
            <a:endParaRPr b="0" lang="it-IT" sz="3200" spc="-1" strike="noStrike">
              <a:latin typeface="Arial"/>
            </a:endParaRPr>
          </a:p>
          <a:p>
            <a:pPr marL="265320"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99d"/>
                </a:solidFill>
                <a:latin typeface="Arial"/>
                <a:ea typeface="Times New Roman"/>
              </a:rPr>
              <a:t>e con la</a:t>
            </a:r>
            <a:endParaRPr b="0" lang="it-IT" sz="3200" spc="-1" strike="noStrike">
              <a:latin typeface="Arial"/>
            </a:endParaRPr>
          </a:p>
          <a:p>
            <a:pPr marL="265320"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99d"/>
                </a:solidFill>
                <a:latin typeface="Arial"/>
                <a:ea typeface="Times New Roman"/>
              </a:rPr>
              <a:t>dott.ssa Silla STEL </a:t>
            </a:r>
            <a:endParaRPr b="0" lang="it-IT" sz="3200" spc="-1" strike="noStrike">
              <a:latin typeface="Arial"/>
            </a:endParaRPr>
          </a:p>
          <a:p>
            <a:pPr marL="265320" algn="ctr">
              <a:lnSpc>
                <a:spcPct val="100000"/>
              </a:lnSpc>
            </a:pPr>
            <a:r>
              <a:rPr b="1" lang="it-IT" sz="3200" spc="-1" strike="noStrike">
                <a:solidFill>
                  <a:srgbClr val="00599d"/>
                </a:solidFill>
                <a:latin typeface="Arial"/>
                <a:ea typeface="Times New Roman"/>
              </a:rPr>
              <a:t>che stasera è qui con noi a parlare della </a:t>
            </a:r>
            <a:endParaRPr b="0" lang="it-IT" sz="3200" spc="-1" strike="noStrike">
              <a:latin typeface="Arial"/>
            </a:endParaRPr>
          </a:p>
          <a:p>
            <a:pPr marL="265320" algn="ctr">
              <a:lnSpc>
                <a:spcPct val="100000"/>
              </a:lnSpc>
            </a:pPr>
            <a:r>
              <a:rPr b="1" lang="it-IT" sz="4000" spc="-1" strike="noStrike">
                <a:solidFill>
                  <a:srgbClr val="00599d"/>
                </a:solidFill>
                <a:latin typeface="Arial"/>
                <a:ea typeface="Times New Roman"/>
              </a:rPr>
              <a:t>“</a:t>
            </a:r>
            <a:r>
              <a:rPr b="1" lang="it-IT" sz="4000" spc="-1" strike="noStrike">
                <a:solidFill>
                  <a:srgbClr val="00599d"/>
                </a:solidFill>
                <a:latin typeface="Arial"/>
                <a:ea typeface="Times New Roman"/>
              </a:rPr>
              <a:t>Salute delle donne”</a:t>
            </a:r>
            <a:r>
              <a:rPr b="1" lang="it-IT" sz="3200" spc="-1" strike="noStrike">
                <a:solidFill>
                  <a:srgbClr val="00599d"/>
                </a:solidFill>
                <a:latin typeface="Arial"/>
                <a:ea typeface="Times New Roman"/>
              </a:rPr>
              <a:t>  </a:t>
            </a:r>
            <a:endParaRPr b="0" lang="it-IT" sz="32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511560" y="164160"/>
            <a:ext cx="8182440" cy="561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algn="ctr">
              <a:lnSpc>
                <a:spcPct val="100000"/>
              </a:lnSpc>
              <a:spcBef>
                <a:spcPts val="249"/>
              </a:spcBef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49"/>
              </a:spcBef>
            </a:pPr>
            <a:r>
              <a:rPr b="1" lang="it-IT" sz="6000" spc="-1" strike="noStrike">
                <a:solidFill>
                  <a:srgbClr val="7030a0"/>
                </a:solidFill>
                <a:latin typeface="Verdana"/>
                <a:ea typeface="DejaVu Sans"/>
              </a:rPr>
              <a:t>A. D. A. - UDINE</a:t>
            </a:r>
            <a:endParaRPr b="0" lang="it-IT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49"/>
              </a:spcBef>
            </a:pPr>
            <a:r>
              <a:rPr b="0" lang="it-IT" sz="3200" spc="-1" strike="noStrike">
                <a:solidFill>
                  <a:srgbClr val="7030a0"/>
                </a:solidFill>
                <a:latin typeface="Verdana"/>
                <a:ea typeface="DejaVu Sans"/>
              </a:rPr>
              <a:t>ringrazia tutti voi per la partecipazione e vi invita a seguire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7030a0"/>
                </a:solidFill>
                <a:latin typeface="Verdana"/>
                <a:ea typeface="DejaVu Sans"/>
              </a:rPr>
              <a:t>gli argomenti che saranno trattati 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7030a0"/>
                </a:solidFill>
                <a:latin typeface="Verdana"/>
                <a:ea typeface="DejaVu Sans"/>
              </a:rPr>
              <a:t>Da:</a:t>
            </a:r>
            <a:endParaRPr b="0" lang="it-IT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400" spc="-1" strike="noStrike">
                <a:solidFill>
                  <a:srgbClr val="7030a0"/>
                </a:solidFill>
                <a:latin typeface="Verdana"/>
                <a:ea typeface="DejaVu Sans"/>
              </a:rPr>
              <a:t>dott.ssa</a:t>
            </a:r>
            <a:r>
              <a:rPr b="0" lang="it-IT" sz="2800" spc="-1" strike="noStrike">
                <a:solidFill>
                  <a:srgbClr val="7030a0"/>
                </a:solidFill>
                <a:latin typeface="Verdana"/>
                <a:ea typeface="DejaVu Sans"/>
              </a:rPr>
              <a:t> </a:t>
            </a:r>
            <a:r>
              <a:rPr b="1" lang="it-IT" sz="2800" spc="-1" strike="noStrike">
                <a:solidFill>
                  <a:srgbClr val="7030a0"/>
                </a:solidFill>
                <a:latin typeface="Verdana"/>
                <a:ea typeface="DejaVu Sans"/>
              </a:rPr>
              <a:t>Silla STEL</a:t>
            </a:r>
            <a:endParaRPr b="0" lang="it-IT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1600" spc="-1" strike="noStrike">
                <a:solidFill>
                  <a:srgbClr val="7030a0"/>
                </a:solidFill>
                <a:latin typeface="Verdana"/>
                <a:ea typeface="DejaVu Sans"/>
              </a:rPr>
              <a:t> </a:t>
            </a:r>
            <a:endParaRPr b="0" lang="it-IT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400" spc="-1" strike="noStrike">
                <a:solidFill>
                  <a:srgbClr val="7030a0"/>
                </a:solidFill>
                <a:latin typeface="Verdana"/>
                <a:ea typeface="DejaVu Sans"/>
              </a:rPr>
              <a:t>dott.ssa</a:t>
            </a:r>
            <a:r>
              <a:rPr b="0" lang="it-IT" sz="2800" spc="-1" strike="noStrike">
                <a:solidFill>
                  <a:srgbClr val="7030a0"/>
                </a:solidFill>
                <a:latin typeface="Verdana"/>
                <a:ea typeface="DejaVu Sans"/>
              </a:rPr>
              <a:t> </a:t>
            </a:r>
            <a:r>
              <a:rPr b="1" lang="it-IT" sz="2800" spc="-1" strike="noStrike">
                <a:solidFill>
                  <a:srgbClr val="7030a0"/>
                </a:solidFill>
                <a:latin typeface="Verdana"/>
                <a:ea typeface="DejaVu Sans"/>
              </a:rPr>
              <a:t>Novella CANTARUTTI BUIANI</a:t>
            </a:r>
            <a:endParaRPr b="0" lang="it-IT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400" spc="-1" strike="noStrike">
                <a:solidFill>
                  <a:srgbClr val="7030a0"/>
                </a:solidFill>
                <a:latin typeface="Verdana"/>
                <a:ea typeface="DejaVu Sans"/>
              </a:rPr>
              <a:t>dott.ssa</a:t>
            </a:r>
            <a:r>
              <a:rPr b="0" lang="it-IT" sz="2800" spc="-1" strike="noStrike">
                <a:solidFill>
                  <a:srgbClr val="7030a0"/>
                </a:solidFill>
                <a:latin typeface="Verdana"/>
                <a:ea typeface="DejaVu Sans"/>
              </a:rPr>
              <a:t> </a:t>
            </a:r>
            <a:r>
              <a:rPr b="1" lang="it-IT" sz="2800" spc="-1" strike="noStrike">
                <a:solidFill>
                  <a:srgbClr val="7030a0"/>
                </a:solidFill>
                <a:latin typeface="Verdana"/>
                <a:ea typeface="DejaVu Sans"/>
              </a:rPr>
              <a:t>Irene SIMIONI</a:t>
            </a:r>
            <a:r>
              <a:rPr b="0" lang="it-IT" sz="3200" spc="-1" strike="noStrike">
                <a:solidFill>
                  <a:srgbClr val="7030a0"/>
                </a:solidFill>
                <a:latin typeface="Verdana"/>
                <a:ea typeface="DejaVu Sans"/>
              </a:rPr>
              <a:t> </a:t>
            </a:r>
            <a:endParaRPr b="0" lang="it-IT" sz="32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322920" y="1916280"/>
            <a:ext cx="8496360" cy="460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91440" bIns="45000">
            <a:normAutofit/>
          </a:bodyPr>
          <a:p>
            <a:pPr algn="ctr">
              <a:lnSpc>
                <a:spcPct val="119000"/>
              </a:lnSpc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119000"/>
              </a:lnSpc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119000"/>
              </a:lnSpc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119000"/>
              </a:lnSpc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119000"/>
              </a:lnSpc>
            </a:pPr>
            <a:r>
              <a:rPr b="0" lang="it-IT" sz="2800" spc="-1" strike="noStrike">
                <a:solidFill>
                  <a:srgbClr val="7030a0"/>
                </a:solidFill>
                <a:latin typeface="Arial"/>
                <a:ea typeface="DejaVu Sans"/>
              </a:rPr>
              <a:t>Via Generale Chinotto, n. 3 - 33100 Udine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19000"/>
              </a:lnSpc>
            </a:pPr>
            <a:r>
              <a:rPr b="1" lang="it-IT" sz="3000" spc="-1" strike="noStrike">
                <a:solidFill>
                  <a:srgbClr val="7030a0"/>
                </a:solidFill>
                <a:latin typeface="Georgia"/>
                <a:ea typeface="DejaVu Sans"/>
              </a:rPr>
              <a:t>Tel.  0432 504251 </a:t>
            </a:r>
            <a:r>
              <a:rPr b="0" lang="it-IT" sz="2800" spc="-1" strike="noStrike">
                <a:solidFill>
                  <a:srgbClr val="7030a0"/>
                </a:solidFill>
                <a:latin typeface="Georgia"/>
                <a:ea typeface="DejaVu Sans"/>
              </a:rPr>
              <a:t>  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19000"/>
              </a:lnSpc>
            </a:pPr>
            <a:r>
              <a:rPr b="0" lang="it-IT" sz="2800" spc="-1" strike="noStrike">
                <a:solidFill>
                  <a:srgbClr val="7030a0"/>
                </a:solidFill>
                <a:latin typeface="Georgia"/>
                <a:ea typeface="DejaVu Sans"/>
              </a:rPr>
              <a:t>Cell. 347 2527887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19000"/>
              </a:lnSpc>
            </a:pPr>
            <a:r>
              <a:rPr b="0" lang="it-IT" sz="2800" spc="-1" strike="noStrike">
                <a:solidFill>
                  <a:srgbClr val="7030a0"/>
                </a:solidFill>
                <a:latin typeface="Arial"/>
                <a:ea typeface="DejaVu Sans"/>
              </a:rPr>
              <a:t>e-mail: </a:t>
            </a:r>
            <a:r>
              <a:rPr b="1" lang="it-IT" sz="35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adaudine@gmail.com</a:t>
            </a:r>
            <a:r>
              <a:rPr b="0" lang="it-IT" sz="2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 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10000"/>
              </a:lnSpc>
            </a:pPr>
            <a:endParaRPr b="0" lang="it-IT" sz="2800" spc="-1" strike="noStrike">
              <a:latin typeface="Arial"/>
            </a:endParaRPr>
          </a:p>
          <a:p>
            <a:pPr algn="ctr">
              <a:lnSpc>
                <a:spcPct val="110000"/>
              </a:lnSpc>
            </a:pPr>
            <a:endParaRPr b="0" lang="it-IT" sz="2800" spc="-1" strike="noStrike">
              <a:latin typeface="Arial"/>
            </a:endParaRPr>
          </a:p>
        </p:txBody>
      </p:sp>
      <p:pic>
        <p:nvPicPr>
          <p:cNvPr id="196" name="Picture 2" descr=""/>
          <p:cNvPicPr/>
          <p:nvPr/>
        </p:nvPicPr>
        <p:blipFill>
          <a:blip r:embed="rId3"/>
          <a:stretch/>
        </p:blipFill>
        <p:spPr>
          <a:xfrm>
            <a:off x="322560" y="345600"/>
            <a:ext cx="8495640" cy="257760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1517</TotalTime>
  <Application>LibreOffice/5.4.2.2$Windows_x86 LibreOffice_project/22b09f6418e8c2d508a9eaf86b2399209b0990f4</Application>
  <Words>301</Words>
  <Paragraphs>68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2016-10-25T19:42:37Z</dcterms:created>
  <dc:creator>Sergio</dc:creator>
  <dc:description/>
  <dc:language>it-IT</dc:language>
  <cp:lastModifiedBy/>
  <dcterms:modified xsi:type="dcterms:W3CDTF">2017-10-24T17:37:03Z</dcterms:modified>
  <cp:revision>41</cp:revision>
  <dc:subject/>
  <dc:title>CHI SIAMO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